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5" r:id="rId1"/>
  </p:sldMasterIdLst>
  <p:notesMasterIdLst>
    <p:notesMasterId r:id="rId21"/>
  </p:notesMasterIdLst>
  <p:handoutMasterIdLst>
    <p:handoutMasterId r:id="rId22"/>
  </p:handoutMasterIdLst>
  <p:sldIdLst>
    <p:sldId id="274" r:id="rId2"/>
    <p:sldId id="400" r:id="rId3"/>
    <p:sldId id="399" r:id="rId4"/>
    <p:sldId id="394" r:id="rId5"/>
    <p:sldId id="395" r:id="rId6"/>
    <p:sldId id="387" r:id="rId7"/>
    <p:sldId id="391" r:id="rId8"/>
    <p:sldId id="393" r:id="rId9"/>
    <p:sldId id="392" r:id="rId10"/>
    <p:sldId id="403" r:id="rId11"/>
    <p:sldId id="390" r:id="rId12"/>
    <p:sldId id="388" r:id="rId13"/>
    <p:sldId id="396" r:id="rId14"/>
    <p:sldId id="386" r:id="rId15"/>
    <p:sldId id="382" r:id="rId16"/>
    <p:sldId id="404" r:id="rId17"/>
    <p:sldId id="405" r:id="rId18"/>
    <p:sldId id="385" r:id="rId19"/>
    <p:sldId id="365" r:id="rId20"/>
  </p:sldIdLst>
  <p:sldSz cx="9144000" cy="6858000" type="screen4x3"/>
  <p:notesSz cx="6881813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 snapToObjects="1">
      <p:cViewPr varScale="1">
        <p:scale>
          <a:sx n="60" d="100"/>
          <a:sy n="60" d="100"/>
        </p:scale>
        <p:origin x="7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911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342" y="0"/>
            <a:ext cx="2981911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79653-46E5-4B1B-AFF6-FF566C5006DE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89"/>
            <a:ext cx="2981911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342" y="8829989"/>
            <a:ext cx="2981911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D97A0-A78C-42EF-A8BC-3B04147F1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0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119" cy="464820"/>
          </a:xfrm>
          <a:prstGeom prst="rect">
            <a:avLst/>
          </a:prstGeom>
        </p:spPr>
        <p:txBody>
          <a:bodyPr vert="horz" lIns="92945" tIns="46473" rIns="92945" bIns="464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wrap="square" lIns="92945" tIns="46473" rIns="92945" bIns="4647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4A6F3F7-CCE5-4996-A194-BDEC3340B8BC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5" tIns="46473" rIns="92945" bIns="464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945" tIns="46473" rIns="92945" bIns="4647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2982119" cy="464820"/>
          </a:xfrm>
          <a:prstGeom prst="rect">
            <a:avLst/>
          </a:prstGeom>
        </p:spPr>
        <p:txBody>
          <a:bodyPr vert="horz" lIns="92945" tIns="46473" rIns="92945" bIns="464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wrap="square" lIns="92945" tIns="46473" rIns="92945" bIns="4647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EEF3D2B-6D07-49D7-B79E-4EF48010B2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18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F3D2B-6D07-49D7-B79E-4EF48010B28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34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21179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1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200" dirty="0"/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4213"/>
            <a:ext cx="4575175" cy="34305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549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20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7188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23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19C9EA-F9B7-4D99-B186-4D1EC644270B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5201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7888-6598-4AFF-AABA-0DCDAD8268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0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7888-6598-4AFF-AABA-0DCDAD826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4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7888-6598-4AFF-AABA-0DCDAD826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5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7888-6598-4AFF-AABA-0DCDAD826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0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27888-6598-4AFF-AABA-0DCDAD826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4F5B6C-332E-4798-ADEB-F40199B3EDC8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54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48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961A10-7779-4480-B752-E6E86BD6D977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398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20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7188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23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CCE96B-D80A-4CFC-966E-D069F61A9521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7041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1D897A-A79D-4AF9-AE48-68DC7C459445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BCBD0-6F88-48BD-B34A-438C148DE6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2DBD3-4D46-4FD5-AAFF-02E6E708DC1B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B1CDE-A8FA-41AB-A219-B1A9A8197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6975D5-AEBA-4329-90E8-A7DC031D87AD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301C3-2A6D-4CED-A55D-B0F3F0A393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itle and Blank">
  <p:cSld name="Slide Title and 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/>
        </p:nvSpPr>
        <p:spPr>
          <a:xfrm>
            <a:off x="5262349" y="279400"/>
            <a:ext cx="34097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5612125" y="279400"/>
            <a:ext cx="3234600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 idx="2"/>
          </p:nvPr>
        </p:nvSpPr>
        <p:spPr>
          <a:xfrm>
            <a:off x="5612125" y="279400"/>
            <a:ext cx="3234600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223950" y="6624367"/>
            <a:ext cx="8720100" cy="5200"/>
          </a:xfrm>
          <a:prstGeom prst="straightConnector1">
            <a:avLst/>
          </a:prstGeom>
          <a:noFill/>
          <a:ln w="38100" cap="flat" cmpd="sng">
            <a:solidFill>
              <a:srgbClr val="00BFF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5456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4FB829-4F44-4F20-B9F2-906B58E64DD1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5A135-C40E-4B95-9CC3-20C3D7C1F3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CCBC0-5F87-4812-BDCA-4A8047464A00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2290C-7FDA-4881-BC29-CC433181BD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1F4F24-9108-4CD2-8037-58A148556004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6D7A-10FC-496B-8E3F-63C882CB30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122D30-F86A-4D3D-A140-44EA54F3D42C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6EDB3-AD3E-4B48-BD0E-85198C2688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1D247B-91F6-4F7D-95BC-238E15EA7519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900C5-D880-4C99-B2DE-9E3C69BD61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1E8B7F-3700-4953-8C6B-6BA70F4BC165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A7EB8-A116-4B8C-91AC-A668355B4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34F4F0-6C66-4A77-B7B4-F6229FD46107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18E77-F883-4225-9B89-7C57D918A1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85900F-B91F-4D07-8D2E-6C1A5810EE8D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A31ED-3704-4D59-98BB-1C9B880F49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BD0BE8A-5D98-4575-99E5-0C169422CC71}" type="datetime1">
              <a:rPr lang="en-US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028FB47-71AB-40EE-8DBE-6F24C36234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/>
        </p:nvSpPr>
        <p:spPr bwMode="auto">
          <a:xfrm>
            <a:off x="685800" y="636587"/>
            <a:ext cx="7772400" cy="19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n-US" sz="4800" dirty="0" smtClean="0"/>
              <a:t>Wilderness Resource Advisor</a:t>
            </a:r>
          </a:p>
          <a:p>
            <a:pPr algn="ctr"/>
            <a:r>
              <a:rPr lang="en-US" sz="4800" dirty="0" smtClean="0"/>
              <a:t>READ/REAF </a:t>
            </a: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1371600" y="4545012"/>
            <a:ext cx="6400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SzPct val="45000"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Ralph Swain</a:t>
            </a:r>
          </a:p>
          <a:p>
            <a:pPr>
              <a:lnSpc>
                <a:spcPct val="80000"/>
              </a:lnSpc>
              <a:buSzPct val="45000"/>
            </a:pP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Rocky Mountain Region 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Wilderness Program 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Manager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SzPct val="45000"/>
            </a:pP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R2 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Wild &amp; Scenic Rivers Coordinator</a:t>
            </a:r>
          </a:p>
          <a:p>
            <a:pPr>
              <a:lnSpc>
                <a:spcPct val="80000"/>
              </a:lnSpc>
              <a:buSzPct val="45000"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SzPct val="45000"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alph.swain@usda.gov</a:t>
            </a:r>
            <a:endParaRPr lang="en-US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SzPct val="45000"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303-275-5058</a:t>
            </a:r>
          </a:p>
        </p:txBody>
      </p:sp>
      <p:pic>
        <p:nvPicPr>
          <p:cNvPr id="5" name="Picture 4" descr="usfs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7618" y="2551176"/>
            <a:ext cx="1528763" cy="169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Ferguson Fire, Yosemite</a:t>
            </a:r>
            <a:br>
              <a:rPr lang="en-US" sz="4000" dirty="0" smtClean="0"/>
            </a:br>
            <a:r>
              <a:rPr lang="en-US" sz="1800" dirty="0" smtClean="0"/>
              <a:t>7/18/2018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" y="1417638"/>
            <a:ext cx="7540491" cy="48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5" y="1721918"/>
            <a:ext cx="3622321" cy="4831282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721918"/>
            <a:ext cx="4038600" cy="3095884"/>
          </a:xfrm>
        </p:spPr>
        <p:txBody>
          <a:bodyPr/>
          <a:lstStyle/>
          <a:p>
            <a:r>
              <a:rPr lang="en-US" b="1" dirty="0" smtClean="0"/>
              <a:t>Good for rehabbing dozer line &amp; other large areas</a:t>
            </a:r>
          </a:p>
          <a:p>
            <a:r>
              <a:rPr lang="en-US" b="1" dirty="0" smtClean="0"/>
              <a:t>Drainage improvements</a:t>
            </a:r>
          </a:p>
          <a:p>
            <a:r>
              <a:rPr lang="en-US" b="1" dirty="0" smtClean="0"/>
              <a:t>Hazard trees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SUPPRESSION REPAIR</a:t>
            </a:r>
            <a:br>
              <a:rPr lang="en-US" dirty="0" smtClean="0"/>
            </a:br>
            <a:r>
              <a:rPr lang="en-US" dirty="0" smtClean="0"/>
              <a:t>Excavators w/thumb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3124200"/>
            <a:ext cx="6062573" cy="34091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Collector in Action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9000"/>
                    </a14:imgEffect>
                    <a14:imgEffect>
                      <a14:brightnessContrast bright="7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15148" b="12788"/>
          <a:stretch/>
        </p:blipFill>
        <p:spPr>
          <a:xfrm>
            <a:off x="2895599" y="1828800"/>
            <a:ext cx="5965715" cy="4419600"/>
          </a:xfrm>
        </p:spPr>
      </p:pic>
      <p:cxnSp>
        <p:nvCxnSpPr>
          <p:cNvPr id="11" name="Straight Arrow Connector 10"/>
          <p:cNvCxnSpPr/>
          <p:nvPr/>
        </p:nvCxnSpPr>
        <p:spPr>
          <a:xfrm flipV="1">
            <a:off x="1143000" y="4066310"/>
            <a:ext cx="5245155" cy="7624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8655" y="1800761"/>
            <a:ext cx="251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spcBef>
                <a:spcPct val="20000"/>
              </a:spcBef>
              <a:buClr>
                <a:srgbClr val="C66951"/>
              </a:buClr>
              <a:buFont typeface="Wingdings 2" pitchFamily="18" charset="2"/>
              <a:buChar char=""/>
            </a:pPr>
            <a:r>
              <a:rPr lang="en-US" sz="2000" b="1" spc="150" dirty="0" smtClean="0">
                <a:solidFill>
                  <a:srgbClr val="534949"/>
                </a:solidFill>
              </a:rPr>
              <a:t>Info transfer from field to Web, stays with Incident</a:t>
            </a:r>
          </a:p>
        </p:txBody>
      </p:sp>
    </p:spTree>
    <p:extLst>
      <p:ext uri="{BB962C8B-B14F-4D97-AF65-F5344CB8AC3E}">
        <p14:creationId xmlns:p14="http://schemas.microsoft.com/office/powerpoint/2010/main" val="42328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76" y="466428"/>
            <a:ext cx="26765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092289" y="2553586"/>
            <a:ext cx="876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 dirty="0">
                <a:solidFill>
                  <a:srgbClr val="0066FF"/>
                </a:solidFill>
              </a:rPr>
              <a:t>Retardant</a:t>
            </a:r>
            <a:r>
              <a:rPr lang="en-US" altLang="en-US" sz="900" b="1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2" y="444203"/>
            <a:ext cx="26765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73652" y="2552700"/>
            <a:ext cx="904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 dirty="0">
                <a:solidFill>
                  <a:srgbClr val="0066FF"/>
                </a:solidFill>
              </a:rPr>
              <a:t>Dozer Line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75" y="3774612"/>
            <a:ext cx="26765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97" y="3774612"/>
            <a:ext cx="27368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29493" y="6122194"/>
            <a:ext cx="2401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 dirty="0">
                <a:solidFill>
                  <a:srgbClr val="0066FF"/>
                </a:solidFill>
              </a:rPr>
              <a:t>Burn Severity-Watershed Effects</a:t>
            </a:r>
            <a:r>
              <a:rPr lang="en-US" altLang="en-US" sz="900" b="1" dirty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62489" y="6090609"/>
            <a:ext cx="1727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Hazard Tree Mitigation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25614" name="TextBox 17"/>
          <p:cNvSpPr txBox="1">
            <a:spLocks noChangeArrowheads="1"/>
          </p:cNvSpPr>
          <p:nvPr/>
        </p:nvSpPr>
        <p:spPr bwMode="auto">
          <a:xfrm>
            <a:off x="801963" y="2905125"/>
            <a:ext cx="7619458" cy="461665"/>
          </a:xfrm>
          <a:prstGeom prst="rect">
            <a:avLst/>
          </a:prstGeom>
          <a:noFill/>
          <a:ln w="158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smtClean="0"/>
              <a:t>WILDERNESS READ – ANTICIPATE AND PREPARE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55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6775" y="2219325"/>
            <a:ext cx="15573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Camp management 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03638" y="2241550"/>
            <a:ext cx="14843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Historic Structures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92913" y="2200275"/>
            <a:ext cx="14938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Weed Management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33797" name="TextBox 17"/>
          <p:cNvSpPr txBox="1">
            <a:spLocks noChangeArrowheads="1"/>
          </p:cNvSpPr>
          <p:nvPr/>
        </p:nvSpPr>
        <p:spPr bwMode="auto">
          <a:xfrm>
            <a:off x="389286" y="2917825"/>
            <a:ext cx="8365432" cy="523220"/>
          </a:xfrm>
          <a:prstGeom prst="rect">
            <a:avLst/>
          </a:prstGeom>
          <a:noFill/>
          <a:ln w="158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/>
              <a:t> </a:t>
            </a:r>
            <a:r>
              <a:rPr lang="en-US" altLang="en-US" sz="2800" b="1" dirty="0" smtClean="0"/>
              <a:t>ANTICIPATE - Fire Management </a:t>
            </a:r>
            <a:r>
              <a:rPr lang="en-US" altLang="en-US" sz="2800" b="1" dirty="0"/>
              <a:t>Considerations</a:t>
            </a:r>
          </a:p>
        </p:txBody>
      </p:sp>
      <p:pic>
        <p:nvPicPr>
          <p:cNvPr id="19" name="Picture 4" descr="DSC00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44475"/>
            <a:ext cx="266541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8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2" name="Picture 2" descr="Image result for invasive plants in burned ar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44475"/>
            <a:ext cx="271938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095750"/>
            <a:ext cx="266223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0213" y="6265863"/>
            <a:ext cx="2208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Suppression Repair or BAER 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4086225"/>
            <a:ext cx="2719387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88163" y="6257925"/>
            <a:ext cx="15541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Community Affairs  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87813"/>
            <a:ext cx="26368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98813" y="6265863"/>
            <a:ext cx="2622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0066FF"/>
                </a:solidFill>
              </a:rPr>
              <a:t>Adjacent Landowners and Partners </a:t>
            </a:r>
            <a:r>
              <a:rPr lang="en-US" altLang="en-US" sz="900" b="1">
                <a:solidFill>
                  <a:srgbClr val="00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14" y="2038940"/>
            <a:ext cx="53625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43014" y="5969743"/>
            <a:ext cx="5663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70C0"/>
                </a:solidFill>
              </a:rPr>
              <a:t>50</a:t>
            </a:r>
            <a:r>
              <a:rPr lang="en-US" altLang="en-US" sz="2800" b="1" baseline="30000" dirty="0" smtClean="0">
                <a:solidFill>
                  <a:srgbClr val="0070C0"/>
                </a:solidFill>
              </a:rPr>
              <a:t>TH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 Anniversary – 1968 - 2018 </a:t>
            </a:r>
            <a:endParaRPr lang="en-US" altLang="en-US" sz="2800" b="1" dirty="0">
              <a:solidFill>
                <a:schemeClr val="tx1"/>
              </a:solidFill>
            </a:endParaRPr>
          </a:p>
        </p:txBody>
      </p:sp>
      <p:sp>
        <p:nvSpPr>
          <p:cNvPr id="9220" name="Title 6"/>
          <p:cNvSpPr>
            <a:spLocks noGrp="1" noChangeArrowheads="1"/>
          </p:cNvSpPr>
          <p:nvPr>
            <p:ph type="title"/>
          </p:nvPr>
        </p:nvSpPr>
        <p:spPr>
          <a:xfrm>
            <a:off x="1686811" y="400050"/>
            <a:ext cx="60198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Management and Wild and Scenic Rivers</a:t>
            </a:r>
          </a:p>
        </p:txBody>
      </p:sp>
      <p:pic>
        <p:nvPicPr>
          <p:cNvPr id="5" name="Shape 13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7" y="4743949"/>
            <a:ext cx="1426534" cy="167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6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4770474" y="1779102"/>
            <a:ext cx="4076201" cy="387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en" sz="3600" kern="0" dirty="0" smtClean="0">
                <a:latin typeface="Roboto"/>
                <a:ea typeface="Roboto"/>
                <a:cs typeface="Roboto"/>
                <a:sym typeface="Roboto"/>
              </a:rPr>
              <a:t>Wild </a:t>
            </a:r>
            <a:r>
              <a:rPr lang="en" sz="3600" kern="0" dirty="0">
                <a:latin typeface="Roboto"/>
                <a:ea typeface="Roboto"/>
                <a:cs typeface="Roboto"/>
                <a:sym typeface="Roboto"/>
              </a:rPr>
              <a:t>and </a:t>
            </a:r>
            <a:endParaRPr sz="3600" kern="0" dirty="0">
              <a:latin typeface="Roboto"/>
              <a:ea typeface="Roboto"/>
              <a:cs typeface="Roboto"/>
              <a:sym typeface="Roboto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en" sz="3600" kern="0" dirty="0">
                <a:latin typeface="Roboto"/>
                <a:ea typeface="Roboto"/>
                <a:cs typeface="Roboto"/>
                <a:sym typeface="Roboto"/>
              </a:rPr>
              <a:t>Scenic Rivers </a:t>
            </a:r>
            <a:r>
              <a:rPr lang="en" sz="3600" kern="0" dirty="0" smtClean="0">
                <a:latin typeface="Roboto"/>
                <a:ea typeface="Roboto"/>
                <a:cs typeface="Roboto"/>
                <a:sym typeface="Roboto"/>
              </a:rPr>
              <a:t>Act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en" sz="2400" kern="0" dirty="0" smtClean="0">
                <a:latin typeface="Roboto"/>
                <a:ea typeface="Roboto"/>
                <a:cs typeface="Roboto"/>
                <a:sym typeface="Roboto"/>
              </a:rPr>
              <a:t>Oct. 2, 1968</a:t>
            </a:r>
            <a:endParaRPr sz="2400" kern="0" dirty="0">
              <a:latin typeface="Roboto"/>
              <a:ea typeface="Roboto"/>
              <a:cs typeface="Roboto"/>
              <a:sym typeface="Roboto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endParaRPr sz="2400" kern="0" dirty="0">
              <a:latin typeface="Roboto"/>
              <a:ea typeface="Roboto"/>
              <a:cs typeface="Roboto"/>
              <a:sym typeface="Roboto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" kern="0" dirty="0">
                <a:latin typeface="Roboto"/>
                <a:ea typeface="Roboto"/>
                <a:cs typeface="Roboto"/>
                <a:sym typeface="Roboto"/>
              </a:rPr>
              <a:t>“...we are establishing a National Wild and Scenic Rivers System which will complement our river development with a policy to preserve sections of selected rivers in their free-flowing conditions and to protect their water quality and other vital conservation values.”</a:t>
            </a:r>
            <a:endParaRPr kern="0" dirty="0">
              <a:latin typeface="Roboto"/>
              <a:ea typeface="Roboto"/>
              <a:cs typeface="Roboto"/>
              <a:sym typeface="Roboto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title" idx="2"/>
          </p:nvPr>
        </p:nvSpPr>
        <p:spPr>
          <a:xfrm>
            <a:off x="1897800" y="511629"/>
            <a:ext cx="5348400" cy="4533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" sz="3200" dirty="0">
                <a:solidFill>
                  <a:schemeClr val="tx1"/>
                </a:solidFill>
              </a:rPr>
              <a:t>Wild &amp; Scenic Rivers History</a:t>
            </a: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256" name="Shape 256" descr="LBJ and Saylor-WSRA_sign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88" y="1913781"/>
            <a:ext cx="4373912" cy="367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9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/>
        </p:nvSpPr>
        <p:spPr>
          <a:xfrm>
            <a:off x="108922" y="1804322"/>
            <a:ext cx="2606100" cy="229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" sz="2400" kern="0" dirty="0">
                <a:latin typeface="Roboto"/>
                <a:ea typeface="Roboto"/>
                <a:cs typeface="Roboto"/>
                <a:sym typeface="Roboto"/>
              </a:rPr>
              <a:t>What has </a:t>
            </a:r>
            <a:endParaRPr sz="2400" kern="0" dirty="0">
              <a:latin typeface="Roboto"/>
              <a:ea typeface="Roboto"/>
              <a:cs typeface="Roboto"/>
              <a:sym typeface="Roboto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" sz="2400" kern="0" dirty="0">
                <a:latin typeface="Roboto"/>
                <a:ea typeface="Roboto"/>
                <a:cs typeface="Roboto"/>
                <a:sym typeface="Roboto"/>
              </a:rPr>
              <a:t>the Wild &amp; Scenic Rivers Act accomplished nationwide</a:t>
            </a:r>
            <a:r>
              <a:rPr lang="en" sz="2400" kern="0" dirty="0" smtClean="0">
                <a:latin typeface="Roboto"/>
                <a:ea typeface="Roboto"/>
                <a:cs typeface="Roboto"/>
                <a:sym typeface="Roboto"/>
              </a:rPr>
              <a:t>?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" sz="2400" kern="0" dirty="0">
              <a:latin typeface="Roboto"/>
              <a:ea typeface="Roboto"/>
              <a:cs typeface="Roboto"/>
              <a:sym typeface="Roboto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" sz="2400" kern="0" dirty="0" smtClean="0">
                <a:latin typeface="Roboto"/>
                <a:ea typeface="Roboto"/>
                <a:cs typeface="Roboto"/>
                <a:sym typeface="Roboto"/>
              </a:rPr>
              <a:t>226 rivers in 41 States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" sz="2400" kern="0" dirty="0" smtClean="0">
              <a:latin typeface="Roboto"/>
              <a:ea typeface="Roboto"/>
              <a:cs typeface="Roboto"/>
              <a:sym typeface="Roboto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" sz="2400" kern="0" dirty="0" smtClean="0">
                <a:latin typeface="Roboto"/>
                <a:ea typeface="Roboto"/>
                <a:cs typeface="Roboto"/>
                <a:sym typeface="Roboto"/>
              </a:rPr>
              <a:t>A little over ¼ of 1% the nation’s rivers </a:t>
            </a:r>
            <a:endParaRPr sz="2400" kern="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1" name="Shape 391"/>
          <p:cNvPicPr preferRelativeResize="0"/>
          <p:nvPr/>
        </p:nvPicPr>
        <p:blipFill rotWithShape="1">
          <a:blip r:embed="rId3">
            <a:alphaModFix/>
          </a:blip>
          <a:srcRect l="1864" t="8296" r="1000" b="2105"/>
          <a:stretch/>
        </p:blipFill>
        <p:spPr>
          <a:xfrm>
            <a:off x="2879885" y="1165602"/>
            <a:ext cx="6111600" cy="394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>
            <a:spLocks noGrp="1"/>
          </p:cNvSpPr>
          <p:nvPr>
            <p:ph type="title" idx="2"/>
          </p:nvPr>
        </p:nvSpPr>
        <p:spPr>
          <a:xfrm>
            <a:off x="836393" y="357120"/>
            <a:ext cx="7258409" cy="4533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" sz="3600" b="1" dirty="0">
                <a:solidFill>
                  <a:schemeClr val="tx1"/>
                </a:solidFill>
              </a:rPr>
              <a:t>The National System of Rivers</a:t>
            </a:r>
            <a:endParaRPr sz="3600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ABFB6AB-D138-4B25-A16C-DBF8809229CB}"/>
              </a:ext>
            </a:extLst>
          </p:cNvPr>
          <p:cNvCxnSpPr/>
          <p:nvPr/>
        </p:nvCxnSpPr>
        <p:spPr>
          <a:xfrm>
            <a:off x="4082292" y="4219187"/>
            <a:ext cx="47881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83E6B6-A336-4DFC-B7A3-951B1B2E0376}"/>
              </a:ext>
            </a:extLst>
          </p:cNvPr>
          <p:cNvSpPr txBox="1"/>
          <p:nvPr/>
        </p:nvSpPr>
        <p:spPr>
          <a:xfrm>
            <a:off x="3795996" y="4854261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13,413</a:t>
            </a:r>
          </a:p>
        </p:txBody>
      </p:sp>
    </p:spTree>
    <p:extLst>
      <p:ext uri="{BB962C8B-B14F-4D97-AF65-F5344CB8AC3E}">
        <p14:creationId xmlns:p14="http://schemas.microsoft.com/office/powerpoint/2010/main" val="40860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>
          <a:xfrm>
            <a:off x="1464524" y="132834"/>
            <a:ext cx="6019800" cy="1143000"/>
          </a:xfrm>
        </p:spPr>
        <p:txBody>
          <a:bodyPr/>
          <a:lstStyle/>
          <a:p>
            <a:r>
              <a:rPr lang="en-US" altLang="en-US" u="sng" dirty="0" smtClean="0"/>
              <a:t>WSRA Section 10(b)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020726" y="1275834"/>
            <a:ext cx="6907397" cy="5470525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 </a:t>
            </a:r>
            <a:r>
              <a:rPr lang="en-US" altLang="en-US" sz="2800" dirty="0"/>
              <a:t>Relationship of Wilderness Act to WSR Act</a:t>
            </a:r>
          </a:p>
          <a:p>
            <a:pPr>
              <a:defRPr/>
            </a:pPr>
            <a:endParaRPr lang="en-US" altLang="en-US" sz="1000" dirty="0"/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rgbClr val="0070C0"/>
                </a:solidFill>
              </a:rPr>
              <a:t>2 (a)(c) ‘Unimpaired’ and ‘substantially unnoticeable’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rgbClr val="0070C0"/>
                </a:solidFill>
              </a:rPr>
              <a:t>4(b) Wilderness character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rgbClr val="0070C0"/>
                </a:solidFill>
              </a:rPr>
              <a:t>4(c) Motorized prohibitions and authorizations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rgbClr val="0070C0"/>
                </a:solidFill>
              </a:rPr>
              <a:t>4(c) Minimum necessary </a:t>
            </a:r>
            <a:r>
              <a:rPr lang="en-US" altLang="en-US" sz="1800" b="1" dirty="0" smtClean="0">
                <a:solidFill>
                  <a:srgbClr val="0070C0"/>
                </a:solidFill>
              </a:rPr>
              <a:t>requirements</a:t>
            </a:r>
          </a:p>
          <a:p>
            <a:pPr marL="457200" lvl="1" indent="0">
              <a:buNone/>
              <a:defRPr/>
            </a:pPr>
            <a:r>
              <a:rPr lang="en-US" altLang="en-US" sz="2000" b="1" dirty="0" smtClean="0">
                <a:solidFill>
                  <a:srgbClr val="FF0000"/>
                </a:solidFill>
              </a:rPr>
              <a:t>Rivers – protect free flow, water quality and ORVs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en-US" altLang="en-US" sz="20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altLang="en-US" sz="2800" dirty="0"/>
              <a:t>Apply both laws. If there is a </a:t>
            </a:r>
            <a:r>
              <a:rPr lang="en-US" altLang="en-US" sz="2800" u="sng" dirty="0"/>
              <a:t>conflict</a:t>
            </a:r>
            <a:r>
              <a:rPr lang="en-US" altLang="en-US" sz="2800" dirty="0"/>
              <a:t>, the more restrictive provisions apply.</a:t>
            </a:r>
          </a:p>
          <a:p>
            <a:pPr>
              <a:defRPr/>
            </a:pPr>
            <a:endParaRPr lang="en-US" altLang="en-US" sz="1800" dirty="0"/>
          </a:p>
          <a:p>
            <a:pPr>
              <a:defRPr/>
            </a:pPr>
            <a:r>
              <a:rPr lang="en-US" altLang="en-US" sz="2800" dirty="0"/>
              <a:t>Special legislative provisions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 </a:t>
            </a:r>
          </a:p>
          <a:p>
            <a:pPr>
              <a:defRPr/>
            </a:pPr>
            <a:endParaRPr lang="en-US" altLang="en-US" dirty="0"/>
          </a:p>
          <a:p>
            <a:pPr marL="466725" indent="-466725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55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682" y="1775916"/>
            <a:ext cx="8756089" cy="358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164113" y="399534"/>
            <a:ext cx="3164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Questions?</a:t>
            </a:r>
            <a:endParaRPr lang="en-US" sz="4000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-95695" y="898469"/>
            <a:ext cx="8686801" cy="448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ts val="2100"/>
            </a:pPr>
            <a:r>
              <a:rPr lang="en-US" b="1" dirty="0" err="1" smtClean="0"/>
              <a:t>Quals</a:t>
            </a:r>
            <a:r>
              <a:rPr lang="en-US" b="1" dirty="0" smtClean="0"/>
              <a:t>, Getting Ordered Up and R2 WRA List</a:t>
            </a:r>
          </a:p>
          <a:p>
            <a:pPr>
              <a:buSzPts val="2100"/>
            </a:pPr>
            <a:endParaRPr lang="en-US" b="1" dirty="0"/>
          </a:p>
          <a:p>
            <a:pPr>
              <a:buSzPts val="2100"/>
            </a:pPr>
            <a:r>
              <a:rPr lang="en-US" b="1" dirty="0" smtClean="0"/>
              <a:t>Agency Administrator, Agency Rep and READ </a:t>
            </a:r>
          </a:p>
          <a:p>
            <a:pPr>
              <a:buSzPts val="2100"/>
            </a:pPr>
            <a:endParaRPr lang="en-US" b="1" dirty="0"/>
          </a:p>
          <a:p>
            <a:pPr>
              <a:buSzPts val="2100"/>
            </a:pPr>
            <a:r>
              <a:rPr lang="en-US" b="1" dirty="0" smtClean="0"/>
              <a:t>Adapt to change, be flexible and resourceful</a:t>
            </a:r>
          </a:p>
          <a:p>
            <a:pPr marL="0" indent="0">
              <a:buSzPts val="2100"/>
              <a:buNone/>
            </a:pPr>
            <a:endParaRPr lang="en-US" b="1" dirty="0"/>
          </a:p>
          <a:p>
            <a:pPr>
              <a:buSzPts val="2100"/>
            </a:pPr>
            <a:r>
              <a:rPr lang="en-US" b="1" dirty="0" smtClean="0"/>
              <a:t>Ferguson Fire 2018 – Yosemite NP (example)</a:t>
            </a:r>
          </a:p>
          <a:p>
            <a:pPr marL="0" indent="0">
              <a:buSzPts val="2100"/>
              <a:buNone/>
            </a:pPr>
            <a:endParaRPr lang="en-US" b="1" dirty="0" smtClean="0"/>
          </a:p>
          <a:p>
            <a:pPr>
              <a:buSzPts val="2100"/>
            </a:pPr>
            <a:r>
              <a:rPr lang="en-US" b="1" dirty="0" smtClean="0"/>
              <a:t>Wild and Scenic Rivers – and READ Assignments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00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READ/REAF Qualifications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Ready</a:t>
            </a:r>
            <a:r>
              <a:rPr lang="en-US" dirty="0"/>
              <a:t>, Set, GO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xmlns="" id="{9D9569EA-92AC-4F47-8C1E-D98F98AF0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407408"/>
          </a:xfrm>
        </p:spPr>
        <p:txBody>
          <a:bodyPr>
            <a:normAutofit/>
          </a:bodyPr>
          <a:lstStyle/>
          <a:p>
            <a:r>
              <a:rPr lang="en-US" sz="2400" dirty="0"/>
              <a:t>What's the Difference between a Resource Advisor (READ) and a Fireline Resource Advisor (REAF)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96A278-B6C6-4B92-A4E7-E860A4DC3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735" y="2667000"/>
            <a:ext cx="4125157" cy="3948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E08802-564D-4375-8F23-D69E107DC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91" y="2666999"/>
            <a:ext cx="4222675" cy="39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5" y="168166"/>
            <a:ext cx="8536445" cy="66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2" y="730781"/>
            <a:ext cx="8194713" cy="54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018D6E2-0E21-405B-B947-C1DF007E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of Command and </a:t>
            </a:r>
            <a:r>
              <a:rPr lang="en-US" dirty="0" smtClean="0"/>
              <a:t>READ/REAF Communications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1DC741-D9C1-4ED1-8B3C-8C69677D36F0}"/>
              </a:ext>
            </a:extLst>
          </p:cNvPr>
          <p:cNvSpPr txBox="1"/>
          <p:nvPr/>
        </p:nvSpPr>
        <p:spPr>
          <a:xfrm>
            <a:off x="2685207" y="4288956"/>
            <a:ext cx="10406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READ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C129072-1394-4A3D-B511-F2BBD6DA4BCD}"/>
              </a:ext>
            </a:extLst>
          </p:cNvPr>
          <p:cNvCxnSpPr>
            <a:cxnSpLocks/>
          </p:cNvCxnSpPr>
          <p:nvPr/>
        </p:nvCxnSpPr>
        <p:spPr>
          <a:xfrm>
            <a:off x="5808728" y="3242211"/>
            <a:ext cx="0" cy="239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44308BC-B578-4429-8C9E-8F2E1A68E77E}"/>
              </a:ext>
            </a:extLst>
          </p:cNvPr>
          <p:cNvGrpSpPr/>
          <p:nvPr/>
        </p:nvGrpSpPr>
        <p:grpSpPr>
          <a:xfrm>
            <a:off x="1518086" y="1694359"/>
            <a:ext cx="6107087" cy="3277484"/>
            <a:chOff x="1062881" y="1570428"/>
            <a:chExt cx="6107087" cy="3277484"/>
          </a:xfrm>
        </p:grpSpPr>
        <p:cxnSp>
          <p:nvCxnSpPr>
            <p:cNvPr id="18" name="Elbow Connector 41">
              <a:extLst>
                <a:ext uri="{FF2B5EF4-FFF2-40B4-BE49-F238E27FC236}">
                  <a16:creationId xmlns:a16="http://schemas.microsoft.com/office/drawing/2014/main" xmlns="" id="{3B5DF1C6-5119-4548-8D82-F6A8CCC0499E}"/>
                </a:ext>
              </a:extLst>
            </p:cNvPr>
            <p:cNvCxnSpPr/>
            <p:nvPr/>
          </p:nvCxnSpPr>
          <p:spPr>
            <a:xfrm rot="10800000" flipV="1">
              <a:off x="1586883" y="4184153"/>
              <a:ext cx="5574568" cy="663759"/>
            </a:xfrm>
            <a:prstGeom prst="bentConnector3">
              <a:avLst>
                <a:gd name="adj1" fmla="val -225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xmlns="" id="{BD84FB79-5B38-4462-890B-9BF07B97C960}"/>
                </a:ext>
              </a:extLst>
            </p:cNvPr>
            <p:cNvCxnSpPr/>
            <p:nvPr/>
          </p:nvCxnSpPr>
          <p:spPr>
            <a:xfrm rot="5400000" flipH="1" flipV="1">
              <a:off x="3327911" y="826699"/>
              <a:ext cx="209048" cy="4739107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944F9A9-C934-4BF0-8737-075120348F7D}"/>
                </a:ext>
              </a:extLst>
            </p:cNvPr>
            <p:cNvCxnSpPr/>
            <p:nvPr/>
          </p:nvCxnSpPr>
          <p:spPr>
            <a:xfrm rot="5400000">
              <a:off x="1693247" y="3116215"/>
              <a:ext cx="22006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A55A465-4C9F-4585-B107-AEA2A31965B5}"/>
                </a:ext>
              </a:extLst>
            </p:cNvPr>
            <p:cNvSpPr txBox="1"/>
            <p:nvPr/>
          </p:nvSpPr>
          <p:spPr>
            <a:xfrm>
              <a:off x="1165254" y="1570428"/>
              <a:ext cx="309475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Agency Administrator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C348818-7C84-487D-A04D-EB05ADE7E37B}"/>
                </a:ext>
              </a:extLst>
            </p:cNvPr>
            <p:cNvSpPr txBox="1"/>
            <p:nvPr/>
          </p:nvSpPr>
          <p:spPr>
            <a:xfrm>
              <a:off x="1190422" y="2345916"/>
              <a:ext cx="3044423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Incident Commander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3A423A1C-4E5C-4920-9AB3-FDD23B661672}"/>
                </a:ext>
              </a:extLst>
            </p:cNvPr>
            <p:cNvCxnSpPr/>
            <p:nvPr/>
          </p:nvCxnSpPr>
          <p:spPr>
            <a:xfrm rot="16200000" flipV="1">
              <a:off x="4232808" y="3147127"/>
              <a:ext cx="1928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E60C94B-4991-4BC0-88D0-D408797196FA}"/>
                </a:ext>
              </a:extLst>
            </p:cNvPr>
            <p:cNvCxnSpPr/>
            <p:nvPr/>
          </p:nvCxnSpPr>
          <p:spPr>
            <a:xfrm>
              <a:off x="2783660" y="2201605"/>
              <a:ext cx="2701391" cy="2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31">
              <a:extLst>
                <a:ext uri="{FF2B5EF4-FFF2-40B4-BE49-F238E27FC236}">
                  <a16:creationId xmlns:a16="http://schemas.microsoft.com/office/drawing/2014/main" xmlns="" id="{73554601-18A8-4FFD-8980-8C304A2421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65718" y="1373372"/>
              <a:ext cx="1750368" cy="3858133"/>
            </a:xfrm>
            <a:prstGeom prst="bentConnector2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E28C397-721E-494E-B9AC-A234C1445461}"/>
              </a:ext>
            </a:extLst>
          </p:cNvPr>
          <p:cNvCxnSpPr/>
          <p:nvPr/>
        </p:nvCxnSpPr>
        <p:spPr>
          <a:xfrm flipV="1">
            <a:off x="2476163" y="6230868"/>
            <a:ext cx="404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985CD7A6-EFED-4E2A-BF92-56835FA63207}"/>
              </a:ext>
            </a:extLst>
          </p:cNvPr>
          <p:cNvCxnSpPr/>
          <p:nvPr/>
        </p:nvCxnSpPr>
        <p:spPr>
          <a:xfrm flipV="1">
            <a:off x="2482906" y="6545109"/>
            <a:ext cx="40460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3A51DE-A188-41C7-A0BE-ECC86DB82E57}"/>
              </a:ext>
            </a:extLst>
          </p:cNvPr>
          <p:cNvSpPr txBox="1"/>
          <p:nvPr/>
        </p:nvSpPr>
        <p:spPr>
          <a:xfrm>
            <a:off x="687823" y="5980015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Supervision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E248B31-3256-4B11-B00A-DB074B778803}"/>
              </a:ext>
            </a:extLst>
          </p:cNvPr>
          <p:cNvSpPr txBox="1"/>
          <p:nvPr/>
        </p:nvSpPr>
        <p:spPr>
          <a:xfrm>
            <a:off x="144311" y="6286163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B0EF8D1-1B39-417A-B0C9-C441D53132E5}"/>
              </a:ext>
            </a:extLst>
          </p:cNvPr>
          <p:cNvGrpSpPr/>
          <p:nvPr/>
        </p:nvGrpSpPr>
        <p:grpSpPr>
          <a:xfrm>
            <a:off x="573005" y="3481217"/>
            <a:ext cx="6264464" cy="461665"/>
            <a:chOff x="217137" y="3033168"/>
            <a:chExt cx="6264464" cy="46166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76381AA6-6EEA-4948-918E-281A1BA9061B}"/>
                </a:ext>
              </a:extLst>
            </p:cNvPr>
            <p:cNvSpPr txBox="1"/>
            <p:nvPr/>
          </p:nvSpPr>
          <p:spPr>
            <a:xfrm>
              <a:off x="217137" y="3033168"/>
              <a:ext cx="169148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Operations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E41BC24A-E8A6-453D-8229-D01FDCF09CAE}"/>
                </a:ext>
              </a:extLst>
            </p:cNvPr>
            <p:cNvSpPr txBox="1"/>
            <p:nvPr/>
          </p:nvSpPr>
          <p:spPr>
            <a:xfrm>
              <a:off x="2082902" y="3033168"/>
              <a:ext cx="138531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Planning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7A9EF1C-C0DE-430F-A126-B006A3D40337}"/>
                </a:ext>
              </a:extLst>
            </p:cNvPr>
            <p:cNvSpPr txBox="1"/>
            <p:nvPr/>
          </p:nvSpPr>
          <p:spPr>
            <a:xfrm>
              <a:off x="3642494" y="3033168"/>
              <a:ext cx="138371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Logistics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8ACBCE3-727B-4B6B-912D-1D7121D745B1}"/>
                </a:ext>
              </a:extLst>
            </p:cNvPr>
            <p:cNvSpPr txBox="1"/>
            <p:nvPr/>
          </p:nvSpPr>
          <p:spPr>
            <a:xfrm>
              <a:off x="5200481" y="3033168"/>
              <a:ext cx="128112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Finance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5997A22-15BF-4251-A2C7-C6B167F90058}"/>
              </a:ext>
            </a:extLst>
          </p:cNvPr>
          <p:cNvGrpSpPr/>
          <p:nvPr/>
        </p:nvGrpSpPr>
        <p:grpSpPr>
          <a:xfrm>
            <a:off x="1065330" y="4541375"/>
            <a:ext cx="1505540" cy="594143"/>
            <a:chOff x="546213" y="4140845"/>
            <a:chExt cx="1505540" cy="59414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51FE39D7-9F4D-4975-8F4C-E56E909B3BBB}"/>
                </a:ext>
              </a:extLst>
            </p:cNvPr>
            <p:cNvCxnSpPr/>
            <p:nvPr/>
          </p:nvCxnSpPr>
          <p:spPr>
            <a:xfrm rot="16200000" flipH="1">
              <a:off x="933622" y="4268759"/>
              <a:ext cx="2558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8C2053C-026C-435D-97B2-7E4495C48536}"/>
                </a:ext>
              </a:extLst>
            </p:cNvPr>
            <p:cNvSpPr txBox="1"/>
            <p:nvPr/>
          </p:nvSpPr>
          <p:spPr>
            <a:xfrm>
              <a:off x="546213" y="4365656"/>
              <a:ext cx="150554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READ/REAF</a:t>
              </a:r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B30265FD-60D2-4D76-B7DD-94A271168722}"/>
              </a:ext>
            </a:extLst>
          </p:cNvPr>
          <p:cNvGrpSpPr/>
          <p:nvPr/>
        </p:nvGrpSpPr>
        <p:grpSpPr>
          <a:xfrm>
            <a:off x="1180177" y="3949094"/>
            <a:ext cx="902811" cy="685126"/>
            <a:chOff x="619041" y="3478647"/>
            <a:chExt cx="902811" cy="68512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268C971C-CEFD-4DE1-BB6F-7DD0A0CBD01D}"/>
                </a:ext>
              </a:extLst>
            </p:cNvPr>
            <p:cNvCxnSpPr/>
            <p:nvPr/>
          </p:nvCxnSpPr>
          <p:spPr>
            <a:xfrm rot="16200000" flipH="1">
              <a:off x="943061" y="3606561"/>
              <a:ext cx="2558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09D5FA44-C012-4FD6-997B-9828405DDABB}"/>
                </a:ext>
              </a:extLst>
            </p:cNvPr>
            <p:cNvSpPr txBox="1"/>
            <p:nvPr/>
          </p:nvSpPr>
          <p:spPr>
            <a:xfrm>
              <a:off x="619041" y="3702108"/>
              <a:ext cx="90281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DIVS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DEBE17B-179F-49AC-9552-BE441A3769F7}"/>
              </a:ext>
            </a:extLst>
          </p:cNvPr>
          <p:cNvSpPr txBox="1"/>
          <p:nvPr/>
        </p:nvSpPr>
        <p:spPr>
          <a:xfrm>
            <a:off x="5500038" y="2021755"/>
            <a:ext cx="33698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Agency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10956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6" name="Picture 4" descr="Presentation3"/>
          <p:cNvPicPr>
            <a:picLocks noChangeAspect="1" noChangeArrowheads="1"/>
          </p:cNvPicPr>
          <p:nvPr/>
        </p:nvPicPr>
        <p:blipFill>
          <a:blip r:embed="rId2" cstate="print"/>
          <a:srcRect t="17334" b="24001"/>
          <a:stretch>
            <a:fillRect/>
          </a:stretch>
        </p:blipFill>
        <p:spPr bwMode="auto">
          <a:xfrm>
            <a:off x="152399" y="2645698"/>
            <a:ext cx="8757685" cy="385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1395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1417638"/>
            <a:ext cx="6641805" cy="1079205"/>
          </a:xfrm>
        </p:spPr>
        <p:txBody>
          <a:bodyPr>
            <a:normAutofit/>
          </a:bodyPr>
          <a:lstStyle/>
          <a:p>
            <a:r>
              <a:rPr lang="en-US" sz="2800" dirty="0"/>
              <a:t>Lead READ</a:t>
            </a:r>
          </a:p>
          <a:p>
            <a:pPr lvl="1"/>
            <a:r>
              <a:rPr lang="en-US" dirty="0" smtClean="0"/>
              <a:t>Meetings/Briefing/Planning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F6EB35E-F0CD-470F-8390-021D7B69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Planning/Meetings </a:t>
            </a:r>
            <a:r>
              <a:rPr lang="en-US" dirty="0"/>
              <a:t>Cycle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Lead </a:t>
            </a:r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12201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6248400" cy="27432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/>
              <a:t>Fireline READ (REAF)</a:t>
            </a:r>
          </a:p>
          <a:p>
            <a:pPr lvl="1"/>
            <a:r>
              <a:rPr lang="en-US" b="1" dirty="0" smtClean="0"/>
              <a:t>Listed on the </a:t>
            </a:r>
            <a:r>
              <a:rPr lang="en-US" b="1" dirty="0"/>
              <a:t>IAP</a:t>
            </a:r>
          </a:p>
          <a:p>
            <a:pPr lvl="1"/>
            <a:r>
              <a:rPr lang="en-US" b="1" dirty="0"/>
              <a:t>Attend DIV Briefing Breakout</a:t>
            </a:r>
          </a:p>
          <a:p>
            <a:pPr lvl="1"/>
            <a:r>
              <a:rPr lang="en-US" b="1" dirty="0"/>
              <a:t>Assigned to Divisions</a:t>
            </a:r>
          </a:p>
          <a:p>
            <a:pPr lvl="1"/>
            <a:r>
              <a:rPr lang="en-US" b="1" dirty="0"/>
              <a:t>Report to a Division Supervisor (DIVS)</a:t>
            </a:r>
          </a:p>
          <a:p>
            <a:pPr lvl="1"/>
            <a:r>
              <a:rPr lang="en-US" b="1" dirty="0"/>
              <a:t>Need-based…put subject-matter </a:t>
            </a:r>
            <a:r>
              <a:rPr lang="en-US" b="1" dirty="0" smtClean="0"/>
              <a:t>experts</a:t>
            </a:r>
          </a:p>
          <a:p>
            <a:pPr marL="457200" lvl="1" indent="0">
              <a:buNone/>
            </a:pPr>
            <a:r>
              <a:rPr lang="en-US" b="1" dirty="0" smtClean="0"/>
              <a:t>     in appropriate places/divisions</a:t>
            </a:r>
            <a:endParaRPr lang="en-US" b="1" dirty="0"/>
          </a:p>
          <a:p>
            <a:pPr lvl="1"/>
            <a:r>
              <a:rPr lang="en-US" b="1" dirty="0"/>
              <a:t>Pair-up for safety, increased effectiveness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F6EB35E-F0CD-470F-8390-021D7B69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Read/REAF </a:t>
            </a:r>
            <a:r>
              <a:rPr lang="en-US" dirty="0"/>
              <a:t>Fireline Responsibilities</a:t>
            </a:r>
          </a:p>
        </p:txBody>
      </p:sp>
      <p:pic>
        <p:nvPicPr>
          <p:cNvPr id="6" name="Picture 4" descr="SEKI-HIDDEN (DSCN4806)">
            <a:extLst>
              <a:ext uri="{FF2B5EF4-FFF2-40B4-BE49-F238E27FC236}">
                <a16:creationId xmlns:a16="http://schemas.microsoft.com/office/drawing/2014/main" xmlns="" id="{7634643C-4749-4D8A-B6D7-A26FAD2C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805" y="1690576"/>
            <a:ext cx="2838936" cy="212828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A09671-8955-4A92-8A61-6FE86B43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58679"/>
            <a:ext cx="6808240" cy="17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Brief Overview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770" y="727778"/>
            <a:ext cx="78953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REAF working with Division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5" y="1415007"/>
            <a:ext cx="6903645" cy="51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D4C6EE5F5EA743AE1CBCFECF5770FB" ma:contentTypeVersion="22" ma:contentTypeDescription="Create a new document." ma:contentTypeScope="" ma:versionID="f0f9614e0321bb0ef6eaf6422d2bbe55">
  <xsd:schema xmlns:xsd="http://www.w3.org/2001/XMLSchema" xmlns:xs="http://www.w3.org/2001/XMLSchema" xmlns:p="http://schemas.microsoft.com/office/2006/metadata/properties" xmlns:ns2="35bf02a3-37fe-404f-9393-3a49ea8754a0" xmlns:ns3="bfd5693d-caa4-44dd-94d2-3fb1c3844644" targetNamespace="http://schemas.microsoft.com/office/2006/metadata/properties" ma:root="true" ma:fieldsID="f08b0c0d2addd23875cb0922327be7bc" ns2:_="" ns3:_="">
    <xsd:import namespace="35bf02a3-37fe-404f-9393-3a49ea8754a0"/>
    <xsd:import namespace="bfd5693d-caa4-44dd-94d2-3fb1c3844644"/>
    <xsd:element name="properties">
      <xsd:complexType>
        <xsd:sequence>
          <xsd:element name="documentManagement">
            <xsd:complexType>
              <xsd:all>
                <xsd:element ref="ns2:SortOrder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f02a3-37fe-404f-9393-3a49ea8754a0" elementFormDefault="qualified">
    <xsd:import namespace="http://schemas.microsoft.com/office/2006/documentManagement/types"/>
    <xsd:import namespace="http://schemas.microsoft.com/office/infopath/2007/PartnerControls"/>
    <xsd:element name="SortOrder" ma:index="8" nillable="true" ma:displayName="SortOrder" ma:internalName="SortOrd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5693d-caa4-44dd-94d2-3fb1c3844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rtOrder xmlns="35bf02a3-37fe-404f-9393-3a49ea8754a0" xsi:nil="true"/>
  </documentManagement>
</p:properties>
</file>

<file path=customXml/itemProps1.xml><?xml version="1.0" encoding="utf-8"?>
<ds:datastoreItem xmlns:ds="http://schemas.openxmlformats.org/officeDocument/2006/customXml" ds:itemID="{0A295E2B-4171-4BBC-95BA-45B372C47552}"/>
</file>

<file path=customXml/itemProps2.xml><?xml version="1.0" encoding="utf-8"?>
<ds:datastoreItem xmlns:ds="http://schemas.openxmlformats.org/officeDocument/2006/customXml" ds:itemID="{8FA94E37-E423-475B-A02F-52E824374379}"/>
</file>

<file path=customXml/itemProps3.xml><?xml version="1.0" encoding="utf-8"?>
<ds:datastoreItem xmlns:ds="http://schemas.openxmlformats.org/officeDocument/2006/customXml" ds:itemID="{ABC3AC54-2387-44AE-8F86-F4C612AF369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</TotalTime>
  <Words>408</Words>
  <Application>Microsoft Office PowerPoint</Application>
  <PresentationFormat>On-screen Show (4:3)</PresentationFormat>
  <Paragraphs>109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Calibri</vt:lpstr>
      <vt:lpstr>Noto Sans Symbols</vt:lpstr>
      <vt:lpstr>Roboto</vt:lpstr>
      <vt:lpstr>Wingdings</vt:lpstr>
      <vt:lpstr>Wingdings 2</vt:lpstr>
      <vt:lpstr>Office Theme</vt:lpstr>
      <vt:lpstr>PowerPoint Presentation</vt:lpstr>
      <vt:lpstr>PowerPoint Presentation</vt:lpstr>
      <vt:lpstr>READ/REAF Qualifications Ready, Set, GO</vt:lpstr>
      <vt:lpstr>PowerPoint Presentation</vt:lpstr>
      <vt:lpstr>PowerPoint Presentation</vt:lpstr>
      <vt:lpstr>Chain of Command and READ/REAF Communications</vt:lpstr>
      <vt:lpstr>Planning/Meetings Cycle  Lead READ</vt:lpstr>
      <vt:lpstr>Read/REAF Fireline Responsibilities</vt:lpstr>
      <vt:lpstr>PowerPoint Presentation</vt:lpstr>
      <vt:lpstr>Ferguson Fire, Yosemite 7/18/2018</vt:lpstr>
      <vt:lpstr>SUPPRESSION REPAIR Excavators w/thumb</vt:lpstr>
      <vt:lpstr>Collector in Action</vt:lpstr>
      <vt:lpstr>PowerPoint Presentation</vt:lpstr>
      <vt:lpstr>PowerPoint Presentation</vt:lpstr>
      <vt:lpstr>Fire Management and Wild and Scenic Rivers</vt:lpstr>
      <vt:lpstr>Wild &amp; Scenic Rivers History</vt:lpstr>
      <vt:lpstr>The National System of Rivers</vt:lpstr>
      <vt:lpstr>WSRA Section 10(b)</vt:lpstr>
      <vt:lpstr>PowerPoint Presentation</vt:lpstr>
    </vt:vector>
  </TitlesOfParts>
  <Company>leave no trace center for outdoor ethics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Lawhon</dc:creator>
  <cp:lastModifiedBy>Swain, Ralph -FS</cp:lastModifiedBy>
  <cp:revision>268</cp:revision>
  <cp:lastPrinted>2015-08-14T14:11:41Z</cp:lastPrinted>
  <dcterms:created xsi:type="dcterms:W3CDTF">2010-03-06T14:28:25Z</dcterms:created>
  <dcterms:modified xsi:type="dcterms:W3CDTF">2020-05-08T02:03:25Z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0x01010078D4C6EE5F5EA743AE1CBCFECF5770FB</vt:lpwstr>
  </property>
</Properties>
</file>